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83" r:id="rId5"/>
    <p:sldId id="261" r:id="rId6"/>
    <p:sldId id="284" r:id="rId7"/>
    <p:sldId id="285" r:id="rId8"/>
    <p:sldId id="286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8" r:id="rId19"/>
    <p:sldId id="313" r:id="rId20"/>
    <p:sldId id="299" r:id="rId21"/>
    <p:sldId id="303" r:id="rId22"/>
    <p:sldId id="302" r:id="rId23"/>
    <p:sldId id="304" r:id="rId24"/>
    <p:sldId id="301" r:id="rId25"/>
    <p:sldId id="305" r:id="rId26"/>
    <p:sldId id="306" r:id="rId27"/>
    <p:sldId id="300" r:id="rId28"/>
    <p:sldId id="308" r:id="rId29"/>
    <p:sldId id="309" r:id="rId30"/>
    <p:sldId id="310" r:id="rId31"/>
    <p:sldId id="31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98" d="100"/>
          <a:sy n="98" d="100"/>
        </p:scale>
        <p:origin x="93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64DBF-09F8-438C-90F2-20AB6CE44BC6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E7D83-E861-4597-BF30-589E9A309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6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21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8472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76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504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73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68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6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0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5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1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7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F7CBAF1-36CF-465E-A877-B8F6BB408D12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90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vid19-ct-ai.onrend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0F0A0-455D-4CC6-A0C1-4912EF8FE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2710" y="628617"/>
            <a:ext cx="3971902" cy="3028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2019-nCoV categorization and prediction: </a:t>
            </a:r>
            <a:br>
              <a:rPr lang="en-US" sz="3400" dirty="0"/>
            </a:br>
            <a:r>
              <a:rPr lang="en-US" sz="3400" dirty="0"/>
              <a:t>A deep learning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48B74-A77F-4831-9070-A1D4D53F2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0147" y="4286217"/>
            <a:ext cx="2827315" cy="15647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Shuja Sajjad</a:t>
            </a:r>
          </a:p>
        </p:txBody>
      </p:sp>
      <p:sp>
        <p:nvSpPr>
          <p:cNvPr id="149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D658A-273C-44B4-8349-DCA4DD284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r="450" b="-1"/>
          <a:stretch/>
        </p:blipFill>
        <p:spPr bwMode="auto"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593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3" y="89808"/>
            <a:ext cx="8167458" cy="114240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Not so ‘hot’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400A9-B7B1-4781-BB67-593775755158}"/>
              </a:ext>
            </a:extLst>
          </p:cNvPr>
          <p:cNvSpPr txBox="1"/>
          <p:nvPr/>
        </p:nvSpPr>
        <p:spPr>
          <a:xfrm>
            <a:off x="3320503" y="5713998"/>
            <a:ext cx="490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∙ Above models give a max accuracy of ~50%</a:t>
            </a:r>
          </a:p>
          <a:p>
            <a:endParaRPr lang="en-US" sz="16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F705F-24BA-46B3-803A-9748FBF2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846"/>
            <a:ext cx="5935695" cy="1815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1DFEE-A3C0-49E1-8FAB-C54ECEF6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184" y="1064988"/>
            <a:ext cx="6074162" cy="2132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1113B-1105-438F-A9AB-3B730FDF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2951"/>
            <a:ext cx="5824523" cy="2061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AC5E3-3C94-4D9D-AB6E-8BAF466D4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089" y="3240150"/>
            <a:ext cx="6146651" cy="21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3" y="89808"/>
            <a:ext cx="8167458" cy="114240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Not so ‘hot’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400A9-B7B1-4781-BB67-593775755158}"/>
              </a:ext>
            </a:extLst>
          </p:cNvPr>
          <p:cNvSpPr txBox="1"/>
          <p:nvPr/>
        </p:nvSpPr>
        <p:spPr>
          <a:xfrm>
            <a:off x="2679307" y="5331908"/>
            <a:ext cx="7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Above models give a max accuracy of ~41%</a:t>
            </a:r>
          </a:p>
          <a:p>
            <a:endParaRPr lang="en-US" dirty="0"/>
          </a:p>
          <a:p>
            <a:r>
              <a:rPr lang="en-US" dirty="0"/>
              <a:t>∙ We can conclude that the metadata itself does not show a robust relationship between the Location, Illness Severity, Age, and Gender of the patients.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39573-5B6F-4130-9BA9-AB08EBF9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4" y="1039271"/>
            <a:ext cx="6277787" cy="2206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5F742-8061-4AEC-8A32-B621BD64F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56" y="2831853"/>
            <a:ext cx="6996461" cy="25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45" y="486405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Part 2:</a:t>
            </a:r>
            <a:br>
              <a:rPr lang="en-US" sz="4000" dirty="0"/>
            </a:br>
            <a:r>
              <a:rPr lang="en-US" sz="4000" dirty="0" err="1"/>
              <a:t>ct</a:t>
            </a:r>
            <a:r>
              <a:rPr lang="en-US" sz="4000" dirty="0"/>
              <a:t>-scan analysis </a:t>
            </a:r>
            <a:br>
              <a:rPr lang="en-US" sz="4000" dirty="0"/>
            </a:br>
            <a:r>
              <a:rPr lang="en-US" sz="3200" dirty="0"/>
              <a:t>using neural networks and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8E08F-BBA2-43BC-959A-D84793610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89" y="2507849"/>
            <a:ext cx="8017727" cy="39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1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what are </a:t>
            </a:r>
            <a:r>
              <a:rPr lang="en-US" sz="4000" dirty="0" err="1"/>
              <a:t>ct</a:t>
            </a:r>
            <a:r>
              <a:rPr lang="en-US" sz="4000" dirty="0"/>
              <a:t>-scans?</a:t>
            </a:r>
            <a:br>
              <a:rPr lang="en-US" sz="4000" dirty="0"/>
            </a:br>
            <a:r>
              <a:rPr lang="en-US" sz="2800" dirty="0"/>
              <a:t>(Computed tomography)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E338D-6ABA-44A4-A430-ED18D118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58" y="1583473"/>
            <a:ext cx="5500965" cy="3943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BA168-DE56-4803-8C2F-3B208EFEEB1D}"/>
              </a:ext>
            </a:extLst>
          </p:cNvPr>
          <p:cNvSpPr txBox="1"/>
          <p:nvPr/>
        </p:nvSpPr>
        <p:spPr>
          <a:xfrm>
            <a:off x="6179486" y="1583473"/>
            <a:ext cx="57244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CT scan, or computed tomography scan, is a medical imaging procedure that uses computer-processed combinations of many X-ray measurements taken from different angles to produce cross-sectional images of specific areas of a scanned object, allowing the user to see inside the object without cutting. </a:t>
            </a:r>
          </a:p>
        </p:txBody>
      </p:sp>
    </p:spTree>
    <p:extLst>
      <p:ext uri="{BB962C8B-B14F-4D97-AF65-F5344CB8AC3E}">
        <p14:creationId xmlns:p14="http://schemas.microsoft.com/office/powerpoint/2010/main" val="120324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what are </a:t>
            </a:r>
            <a:r>
              <a:rPr lang="en-US" sz="4000" dirty="0" err="1"/>
              <a:t>ct</a:t>
            </a:r>
            <a:r>
              <a:rPr lang="en-US" sz="4000" dirty="0"/>
              <a:t>-scans?</a:t>
            </a:r>
            <a:br>
              <a:rPr lang="en-US" sz="4000" dirty="0"/>
            </a:br>
            <a:r>
              <a:rPr lang="en-US" sz="2800" dirty="0"/>
              <a:t>(Computed tomography)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BA168-DE56-4803-8C2F-3B208EFEEB1D}"/>
              </a:ext>
            </a:extLst>
          </p:cNvPr>
          <p:cNvSpPr txBox="1"/>
          <p:nvPr/>
        </p:nvSpPr>
        <p:spPr>
          <a:xfrm>
            <a:off x="6179486" y="1583473"/>
            <a:ext cx="5724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∙ Our CT scan data set includes over 700 images of </a:t>
            </a:r>
            <a:r>
              <a:rPr lang="en-US" sz="2400" i="1" dirty="0"/>
              <a:t>2019-nCoV-Positive</a:t>
            </a:r>
            <a:r>
              <a:rPr lang="en-US" sz="2400" dirty="0"/>
              <a:t> and </a:t>
            </a:r>
            <a:r>
              <a:rPr lang="en-US" sz="2400" i="1" dirty="0"/>
              <a:t>2019-nCoV-Negative</a:t>
            </a:r>
            <a:r>
              <a:rPr lang="en-US" sz="2400" dirty="0"/>
              <a:t> patients.</a:t>
            </a:r>
          </a:p>
          <a:p>
            <a:endParaRPr lang="en-US" sz="2400" dirty="0"/>
          </a:p>
          <a:p>
            <a:r>
              <a:rPr lang="en-US" sz="2400" dirty="0"/>
              <a:t>∙ All scans are from the </a:t>
            </a:r>
            <a:r>
              <a:rPr lang="en-US" sz="2400" i="1" dirty="0"/>
              <a:t>transverse</a:t>
            </a:r>
            <a:r>
              <a:rPr lang="en-US" sz="2400" dirty="0"/>
              <a:t> (also known as </a:t>
            </a:r>
            <a:r>
              <a:rPr lang="en-US" sz="2400" i="1" dirty="0"/>
              <a:t>axial</a:t>
            </a:r>
            <a:r>
              <a:rPr lang="en-US" sz="2400" dirty="0"/>
              <a:t>) view.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BDC22-31DC-4068-88AF-DD2AE037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2" y="1439236"/>
            <a:ext cx="5893093" cy="43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4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Computational data crunching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BA168-DE56-4803-8C2F-3B208EFEEB1D}"/>
              </a:ext>
            </a:extLst>
          </p:cNvPr>
          <p:cNvSpPr txBox="1"/>
          <p:nvPr/>
        </p:nvSpPr>
        <p:spPr>
          <a:xfrm>
            <a:off x="6558628" y="1304692"/>
            <a:ext cx="57244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∙ Our image computational data set will certainly overwhelm most PC hardware.</a:t>
            </a:r>
          </a:p>
          <a:p>
            <a:endParaRPr lang="en-US" sz="2400" dirty="0"/>
          </a:p>
          <a:p>
            <a:r>
              <a:rPr lang="en-US" sz="2400" dirty="0"/>
              <a:t>∙ Majority of high-end machine learning is performed in the </a:t>
            </a:r>
            <a:r>
              <a:rPr lang="en-US" sz="2400" i="1" dirty="0"/>
              <a:t>cloud,</a:t>
            </a:r>
            <a:r>
              <a:rPr lang="en-US" sz="2400" dirty="0"/>
              <a:t> on dedicated server farms and GPU’s (graphics processing units).</a:t>
            </a:r>
            <a:endParaRPr lang="en-US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F345-095A-45EF-946A-23884F3E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7" y="1304692"/>
            <a:ext cx="6320378" cy="42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4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horsepower matters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BA168-DE56-4803-8C2F-3B208EFEEB1D}"/>
              </a:ext>
            </a:extLst>
          </p:cNvPr>
          <p:cNvSpPr txBox="1"/>
          <p:nvPr/>
        </p:nvSpPr>
        <p:spPr>
          <a:xfrm>
            <a:off x="2609385" y="3551662"/>
            <a:ext cx="7437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∙ Google </a:t>
            </a:r>
            <a:r>
              <a:rPr lang="en-US" sz="2400" dirty="0" err="1"/>
              <a:t>Colab</a:t>
            </a:r>
            <a:r>
              <a:rPr lang="en-US" sz="2400" dirty="0"/>
              <a:t> allocates specific GPU’s based to the data complexity within the notebook.</a:t>
            </a:r>
          </a:p>
          <a:p>
            <a:endParaRPr lang="en-US" sz="2400" dirty="0"/>
          </a:p>
          <a:p>
            <a:r>
              <a:rPr lang="en-US" sz="2400" dirty="0"/>
              <a:t>∙ Tesla K80: Analysis within </a:t>
            </a:r>
            <a:r>
              <a:rPr lang="en-US" sz="2400" i="1" dirty="0"/>
              <a:t>~15 minutes</a:t>
            </a:r>
            <a:r>
              <a:rPr lang="en-US" sz="2400" dirty="0"/>
              <a:t>.</a:t>
            </a:r>
          </a:p>
          <a:p>
            <a:r>
              <a:rPr lang="en-US" sz="2400" dirty="0"/>
              <a:t>∙ Tesla P100: Analysis within </a:t>
            </a:r>
            <a:r>
              <a:rPr lang="en-US" sz="2400" i="1" dirty="0"/>
              <a:t>~1-2 minutes.</a:t>
            </a:r>
            <a:endParaRPr lang="en-US" sz="2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918FA-4CDF-498C-AAEF-66960F320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79" y="1221894"/>
            <a:ext cx="3924403" cy="183973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B69874-136A-46B1-B141-A1CC16CF1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94" y="1209907"/>
            <a:ext cx="3880859" cy="18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2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find your “path”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BA168-DE56-4803-8C2F-3B208EFEEB1D}"/>
              </a:ext>
            </a:extLst>
          </p:cNvPr>
          <p:cNvSpPr txBox="1"/>
          <p:nvPr/>
        </p:nvSpPr>
        <p:spPr>
          <a:xfrm>
            <a:off x="6490009" y="1905506"/>
            <a:ext cx="557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∙ Google </a:t>
            </a:r>
            <a:r>
              <a:rPr lang="en-US" sz="2400" dirty="0" err="1"/>
              <a:t>Colab</a:t>
            </a:r>
            <a:r>
              <a:rPr lang="en-US" sz="2400" dirty="0"/>
              <a:t> also connects seamlessly with Google Drive (naturally).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B8C54-4399-4F9C-9B1D-A7FA3348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" y="1321418"/>
            <a:ext cx="5765277" cy="4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4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“model” behavior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7761CC-3A6B-4ABA-8F89-8A624CFA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1" y="1361618"/>
            <a:ext cx="11529707" cy="269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8624AA-53B4-4C97-B6ED-64A383D90284}"/>
              </a:ext>
            </a:extLst>
          </p:cNvPr>
          <p:cNvSpPr txBox="1"/>
          <p:nvPr/>
        </p:nvSpPr>
        <p:spPr>
          <a:xfrm>
            <a:off x="3674326" y="4442408"/>
            <a:ext cx="557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∙ For the purposes of this project, we will be using the </a:t>
            </a:r>
            <a:r>
              <a:rPr lang="en-US" sz="2400" i="1" dirty="0"/>
              <a:t>Resnet34</a:t>
            </a:r>
            <a:r>
              <a:rPr lang="en-US" sz="2400" dirty="0"/>
              <a:t>, </a:t>
            </a:r>
            <a:r>
              <a:rPr lang="en-US" sz="2400" i="1" dirty="0"/>
              <a:t>Resnet50</a:t>
            </a:r>
            <a:r>
              <a:rPr lang="en-US" sz="2400" dirty="0"/>
              <a:t>, and </a:t>
            </a:r>
            <a:r>
              <a:rPr lang="en-US" sz="2400" i="1" dirty="0"/>
              <a:t>Densenet121</a:t>
            </a:r>
            <a:r>
              <a:rPr lang="en-US" sz="2400" dirty="0"/>
              <a:t> models.</a:t>
            </a:r>
          </a:p>
        </p:txBody>
      </p:sp>
    </p:spTree>
    <p:extLst>
      <p:ext uri="{BB962C8B-B14F-4D97-AF65-F5344CB8AC3E}">
        <p14:creationId xmlns:p14="http://schemas.microsoft.com/office/powerpoint/2010/main" val="18585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37" y="-187452"/>
            <a:ext cx="11701048" cy="10524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loading the images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17012-8801-42CB-80A3-7F1B6308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25" y="708894"/>
            <a:ext cx="6214550" cy="61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6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65EC-79FA-478F-83C9-2F64A816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73" y="29833"/>
            <a:ext cx="8534400" cy="1083321"/>
          </a:xfrm>
        </p:spPr>
        <p:txBody>
          <a:bodyPr/>
          <a:lstStyle/>
          <a:p>
            <a:pPr algn="ctr"/>
            <a:r>
              <a:rPr lang="en-US" dirty="0"/>
              <a:t>2019’s novel coronavirus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F844F7-B920-4030-9232-349749DEB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" y="875757"/>
            <a:ext cx="7116291" cy="33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0E2EB1-5775-4D8C-9D7F-7BE8B6AC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10" y="3209460"/>
            <a:ext cx="6317166" cy="35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CBDA6-51E6-4055-8D9E-C24102B50197}"/>
              </a:ext>
            </a:extLst>
          </p:cNvPr>
          <p:cNvSpPr txBox="1"/>
          <p:nvPr/>
        </p:nvSpPr>
        <p:spPr>
          <a:xfrm>
            <a:off x="7354529" y="958646"/>
            <a:ext cx="40951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• Coronavirus (COVID-19) is an illness caused by a virus that can spread from person to person. </a:t>
            </a:r>
          </a:p>
          <a:p>
            <a:r>
              <a:rPr lang="en-US" sz="1600" dirty="0"/>
              <a:t>• The virus that causes COVID-19 is a new coronavirus that has spread throughout the world. </a:t>
            </a:r>
          </a:p>
          <a:p>
            <a:r>
              <a:rPr lang="en-US" sz="1600" dirty="0"/>
              <a:t>• COVID-19 symptoms can range from mild (or no symptoms) to severe illness.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1A243-DD75-4E40-AEA7-1BBBB5167A85}"/>
              </a:ext>
            </a:extLst>
          </p:cNvPr>
          <p:cNvSpPr txBox="1"/>
          <p:nvPr/>
        </p:nvSpPr>
        <p:spPr>
          <a:xfrm>
            <a:off x="378542" y="4504915"/>
            <a:ext cx="4719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Is observed to have originated from China, with the first recorded cases in November 2019.</a:t>
            </a:r>
          </a:p>
          <a:p>
            <a:r>
              <a:rPr lang="en-US" dirty="0"/>
              <a:t>• The resulting illness is observed to have a strong </a:t>
            </a:r>
            <a:r>
              <a:rPr lang="en-US" b="1" i="1" dirty="0"/>
              <a:t>respiratory</a:t>
            </a:r>
            <a:r>
              <a:rPr lang="en-US" dirty="0"/>
              <a:t> component.</a:t>
            </a:r>
          </a:p>
        </p:txBody>
      </p:sp>
    </p:spTree>
    <p:extLst>
      <p:ext uri="{BB962C8B-B14F-4D97-AF65-F5344CB8AC3E}">
        <p14:creationId xmlns:p14="http://schemas.microsoft.com/office/powerpoint/2010/main" val="262375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finding the optimal </a:t>
            </a:r>
            <a:r>
              <a:rPr lang="en-US" sz="4000" dirty="0" err="1"/>
              <a:t>lr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16AEC-9E27-46B7-B573-550FE4E1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9" y="1254513"/>
            <a:ext cx="6386107" cy="4532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DDE3F-30B8-418B-9E8E-CEB4FA4C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549" y="1254513"/>
            <a:ext cx="4918552" cy="344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5924F-1E9E-4D33-882C-71951C4A64EF}"/>
              </a:ext>
            </a:extLst>
          </p:cNvPr>
          <p:cNvSpPr txBox="1"/>
          <p:nvPr/>
        </p:nvSpPr>
        <p:spPr>
          <a:xfrm>
            <a:off x="6972549" y="5062654"/>
            <a:ext cx="491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Finding the optimum learning rate is key to training an accurate model.</a:t>
            </a:r>
          </a:p>
          <a:p>
            <a:r>
              <a:rPr lang="en-US" dirty="0"/>
              <a:t>∙ A suitable learning rate (</a:t>
            </a:r>
            <a:r>
              <a:rPr lang="en-US" dirty="0" err="1"/>
              <a:t>lr</a:t>
            </a:r>
            <a:r>
              <a:rPr lang="en-US" dirty="0"/>
              <a:t>) is 1e-01 here (0.01).</a:t>
            </a:r>
          </a:p>
        </p:txBody>
      </p:sp>
    </p:spTree>
    <p:extLst>
      <p:ext uri="{BB962C8B-B14F-4D97-AF65-F5344CB8AC3E}">
        <p14:creationId xmlns:p14="http://schemas.microsoft.com/office/powerpoint/2010/main" val="59146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Training the model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B2BA6-0084-44C2-ADEB-9994F0FD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8" y="1266534"/>
            <a:ext cx="6397267" cy="5078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DFACB0-789C-449C-A4CE-6D86A974396B}"/>
              </a:ext>
            </a:extLst>
          </p:cNvPr>
          <p:cNvSpPr txBox="1"/>
          <p:nvPr/>
        </p:nvSpPr>
        <p:spPr>
          <a:xfrm>
            <a:off x="7181386" y="2347332"/>
            <a:ext cx="49185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∙ Using our determined learning rate, we begin to train our model with the CT scan data set, in this case setting 10 epochs.</a:t>
            </a:r>
          </a:p>
          <a:p>
            <a:endParaRPr lang="en-US" sz="2400" dirty="0"/>
          </a:p>
          <a:p>
            <a:r>
              <a:rPr lang="en-US" sz="2400" dirty="0"/>
              <a:t>∙ </a:t>
            </a:r>
            <a:r>
              <a:rPr lang="en-US" sz="2400" dirty="0" err="1"/>
              <a:t>fbeta</a:t>
            </a:r>
            <a:r>
              <a:rPr lang="en-US" sz="2400" dirty="0"/>
              <a:t> scores are the calculated mean of the precision and recall rate.</a:t>
            </a:r>
          </a:p>
        </p:txBody>
      </p:sp>
    </p:spTree>
    <p:extLst>
      <p:ext uri="{BB962C8B-B14F-4D97-AF65-F5344CB8AC3E}">
        <p14:creationId xmlns:p14="http://schemas.microsoft.com/office/powerpoint/2010/main" val="421541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time to fine tune our model..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ADDFD-F812-436C-9832-D3AEA188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6" y="1254511"/>
            <a:ext cx="6873045" cy="5213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3B160-237B-4B25-BE40-7B44810BBC05}"/>
              </a:ext>
            </a:extLst>
          </p:cNvPr>
          <p:cNvSpPr txBox="1"/>
          <p:nvPr/>
        </p:nvSpPr>
        <p:spPr>
          <a:xfrm>
            <a:off x="7273448" y="1254511"/>
            <a:ext cx="4918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∙ We can ‘unfreeze’ the layers of our image files, enabling our learner to scan more than just the superficial top layer of each image. </a:t>
            </a:r>
          </a:p>
        </p:txBody>
      </p:sp>
    </p:spTree>
    <p:extLst>
      <p:ext uri="{BB962C8B-B14F-4D97-AF65-F5344CB8AC3E}">
        <p14:creationId xmlns:p14="http://schemas.microsoft.com/office/powerpoint/2010/main" val="364152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time to fine tune our model..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3B160-237B-4B25-BE40-7B44810BBC05}"/>
              </a:ext>
            </a:extLst>
          </p:cNvPr>
          <p:cNvSpPr txBox="1"/>
          <p:nvPr/>
        </p:nvSpPr>
        <p:spPr>
          <a:xfrm>
            <a:off x="7016970" y="2151081"/>
            <a:ext cx="491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∙ Unfreezing the model gives us a new learning rate for the deeper scan.</a:t>
            </a:r>
          </a:p>
          <a:p>
            <a:endParaRPr lang="en-US" sz="2400" dirty="0"/>
          </a:p>
          <a:p>
            <a:r>
              <a:rPr lang="en-US" sz="2400" dirty="0"/>
              <a:t>∙ We now retrain our model again with the new optimal learning rate (1e-4).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2B076-2CBA-4DBB-907F-C6082B92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48" y="1254511"/>
            <a:ext cx="5577071" cy="54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87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</a:t>
            </a:r>
            <a:r>
              <a:rPr lang="en-US" sz="3200" dirty="0"/>
              <a:t>increase resolution to further fine tune our model and prevent overfitting</a:t>
            </a:r>
            <a:br>
              <a:rPr lang="en-US" dirty="0"/>
            </a:b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74B03-C6BE-42AC-A9B5-329A4D94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26" y="1209907"/>
            <a:ext cx="5885749" cy="54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</a:t>
            </a:r>
            <a:r>
              <a:rPr lang="en-US" sz="3200" dirty="0"/>
              <a:t>increase resolution to further fine tune our model and prevent overfitting</a:t>
            </a:r>
            <a:br>
              <a:rPr lang="en-US" dirty="0"/>
            </a:b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35E6C-7FBA-4D71-AF93-BF78481D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92" y="1182927"/>
            <a:ext cx="5362008" cy="562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1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</a:t>
            </a:r>
            <a:r>
              <a:rPr lang="en-US" sz="3200" dirty="0"/>
              <a:t>increase resolution to further fine tune our model and prevent overfitting</a:t>
            </a:r>
            <a:br>
              <a:rPr lang="en-US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9E0D5-35A4-4C83-93D5-D3CB7D987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57" y="1098396"/>
            <a:ext cx="4223700" cy="5709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DFE9D0-AC5C-4E2D-B421-BDD4B7197DE6}"/>
              </a:ext>
            </a:extLst>
          </p:cNvPr>
          <p:cNvSpPr txBox="1"/>
          <p:nvPr/>
        </p:nvSpPr>
        <p:spPr>
          <a:xfrm>
            <a:off x="7016970" y="2151081"/>
            <a:ext cx="491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∙ Final accuracy threshold at 98.58% (!)</a:t>
            </a:r>
          </a:p>
          <a:p>
            <a:endParaRPr lang="en-US" sz="2400" dirty="0"/>
          </a:p>
          <a:p>
            <a:r>
              <a:rPr lang="en-US" sz="2400" dirty="0"/>
              <a:t>∙ Validation losses have leveled off, indicating that our model has learned and matured in regards to our training.</a:t>
            </a:r>
          </a:p>
        </p:txBody>
      </p:sp>
    </p:spTree>
    <p:extLst>
      <p:ext uri="{BB962C8B-B14F-4D97-AF65-F5344CB8AC3E}">
        <p14:creationId xmlns:p14="http://schemas.microsoft.com/office/powerpoint/2010/main" val="4255117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0"/>
            <a:ext cx="11701048" cy="831494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Pretraining model comparisons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053EA-7295-4A0E-B3F2-01B84095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89" y="3691381"/>
            <a:ext cx="4371091" cy="2820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5031A4-7642-4C5E-B748-43562C82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" y="737608"/>
            <a:ext cx="4559086" cy="2953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40123-F040-4AE6-AB82-BFA38CA6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46" y="737607"/>
            <a:ext cx="4639587" cy="2953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736DF2-3275-4592-9398-61F433E8DC92}"/>
              </a:ext>
            </a:extLst>
          </p:cNvPr>
          <p:cNvSpPr txBox="1"/>
          <p:nvPr/>
        </p:nvSpPr>
        <p:spPr>
          <a:xfrm>
            <a:off x="1170878" y="3752385"/>
            <a:ext cx="20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Resnet34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B2E5B-D38B-4A1F-9340-D5990BBA013A}"/>
              </a:ext>
            </a:extLst>
          </p:cNvPr>
          <p:cNvSpPr txBox="1"/>
          <p:nvPr/>
        </p:nvSpPr>
        <p:spPr>
          <a:xfrm>
            <a:off x="8980449" y="3691381"/>
            <a:ext cx="204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Resnet50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2265B0-9253-422A-8EAD-D405AC5D75AB}"/>
              </a:ext>
            </a:extLst>
          </p:cNvPr>
          <p:cNvSpPr txBox="1"/>
          <p:nvPr/>
        </p:nvSpPr>
        <p:spPr>
          <a:xfrm>
            <a:off x="5107259" y="6488668"/>
            <a:ext cx="214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Densenet121</a:t>
            </a:r>
          </a:p>
        </p:txBody>
      </p:sp>
    </p:spTree>
    <p:extLst>
      <p:ext uri="{BB962C8B-B14F-4D97-AF65-F5344CB8AC3E}">
        <p14:creationId xmlns:p14="http://schemas.microsoft.com/office/powerpoint/2010/main" val="710199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</a:t>
            </a:r>
            <a:r>
              <a:rPr lang="en-US" sz="3200" dirty="0"/>
              <a:t>confused?</a:t>
            </a:r>
            <a:br>
              <a:rPr lang="en-US" sz="3200" dirty="0"/>
            </a:br>
            <a:r>
              <a:rPr lang="en-US" sz="3200" dirty="0"/>
              <a:t>high level overview:</a:t>
            </a:r>
            <a:br>
              <a:rPr lang="en-US" dirty="0"/>
            </a:b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E487A-6B54-452E-BE45-D5056A510EBB}"/>
              </a:ext>
            </a:extLst>
          </p:cNvPr>
          <p:cNvSpPr txBox="1"/>
          <p:nvPr/>
        </p:nvSpPr>
        <p:spPr>
          <a:xfrm>
            <a:off x="446048" y="1790499"/>
            <a:ext cx="467236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Load images</a:t>
            </a:r>
          </a:p>
          <a:p>
            <a:endParaRPr lang="en-US" dirty="0"/>
          </a:p>
          <a:p>
            <a:r>
              <a:rPr lang="en-US" dirty="0"/>
              <a:t>∙ Find learning rate of model</a:t>
            </a:r>
          </a:p>
          <a:p>
            <a:endParaRPr lang="en-US" dirty="0"/>
          </a:p>
          <a:p>
            <a:r>
              <a:rPr lang="en-US" dirty="0"/>
              <a:t>∙ Train model based on learning rate</a:t>
            </a:r>
          </a:p>
          <a:p>
            <a:endParaRPr lang="en-US" dirty="0"/>
          </a:p>
          <a:p>
            <a:r>
              <a:rPr lang="en-US" dirty="0"/>
              <a:t>∙ Unfreeze images to scan deeper</a:t>
            </a:r>
          </a:p>
          <a:p>
            <a:endParaRPr lang="en-US" dirty="0"/>
          </a:p>
          <a:p>
            <a:r>
              <a:rPr lang="en-US" dirty="0"/>
              <a:t>∙ Find unfrozen learning rate</a:t>
            </a:r>
          </a:p>
          <a:p>
            <a:endParaRPr lang="en-US" dirty="0"/>
          </a:p>
          <a:p>
            <a:r>
              <a:rPr lang="en-US" dirty="0"/>
              <a:t>∙ Train model based on new, unfrozen learning rate</a:t>
            </a:r>
          </a:p>
        </p:txBody>
      </p:sp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17198958-6555-49F6-BEC8-6990DB38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587" y="2925568"/>
            <a:ext cx="1238514" cy="123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338F6-203C-4DCE-83ED-7C0B23216288}"/>
              </a:ext>
            </a:extLst>
          </p:cNvPr>
          <p:cNvSpPr txBox="1"/>
          <p:nvPr/>
        </p:nvSpPr>
        <p:spPr>
          <a:xfrm>
            <a:off x="6829694" y="1651107"/>
            <a:ext cx="4672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Increase image resolution and reload images</a:t>
            </a:r>
          </a:p>
          <a:p>
            <a:endParaRPr lang="en-US" dirty="0"/>
          </a:p>
          <a:p>
            <a:r>
              <a:rPr lang="en-US" dirty="0"/>
              <a:t>∙ Find new learning rate of model</a:t>
            </a:r>
          </a:p>
          <a:p>
            <a:endParaRPr lang="en-US" dirty="0"/>
          </a:p>
          <a:p>
            <a:r>
              <a:rPr lang="en-US" dirty="0"/>
              <a:t>∙ Train model based on new learning rate</a:t>
            </a:r>
          </a:p>
          <a:p>
            <a:endParaRPr lang="en-US" dirty="0"/>
          </a:p>
          <a:p>
            <a:r>
              <a:rPr lang="en-US" dirty="0"/>
              <a:t>∙ Unfreeze images to scan deeper</a:t>
            </a:r>
          </a:p>
          <a:p>
            <a:endParaRPr lang="en-US" dirty="0"/>
          </a:p>
          <a:p>
            <a:r>
              <a:rPr lang="en-US" dirty="0"/>
              <a:t>∙ Find new unfrozen learning rate</a:t>
            </a:r>
          </a:p>
          <a:p>
            <a:endParaRPr lang="en-US" dirty="0"/>
          </a:p>
          <a:p>
            <a:r>
              <a:rPr lang="en-US" dirty="0"/>
              <a:t>∙ Retrain model based on new, unfrozen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800022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</a:t>
            </a:r>
            <a:r>
              <a:rPr lang="en-US" sz="3200" dirty="0"/>
              <a:t>got the sweet .</a:t>
            </a:r>
            <a:r>
              <a:rPr lang="en-US" sz="3200" dirty="0" err="1"/>
              <a:t>pkl</a:t>
            </a:r>
            <a:r>
              <a:rPr lang="en-US" sz="3200" dirty="0"/>
              <a:t>!</a:t>
            </a:r>
            <a:br>
              <a:rPr lang="en-US" sz="3200" dirty="0"/>
            </a:br>
            <a:r>
              <a:rPr lang="en-US" sz="3200" dirty="0"/>
              <a:t>Time to deploy!</a:t>
            </a:r>
            <a:br>
              <a:rPr lang="en-US" dirty="0"/>
            </a:b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E487A-6B54-452E-BE45-D5056A510EBB}"/>
              </a:ext>
            </a:extLst>
          </p:cNvPr>
          <p:cNvSpPr txBox="1"/>
          <p:nvPr/>
        </p:nvSpPr>
        <p:spPr>
          <a:xfrm>
            <a:off x="3635296" y="1603100"/>
            <a:ext cx="45441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.</a:t>
            </a:r>
            <a:r>
              <a:rPr lang="en-US" sz="2400" b="1" u="sng" dirty="0" err="1"/>
              <a:t>pkl</a:t>
            </a:r>
            <a:r>
              <a:rPr lang="en-US" sz="2400" b="1" u="sng" dirty="0"/>
              <a:t> file</a:t>
            </a:r>
          </a:p>
          <a:p>
            <a:pPr algn="ctr"/>
            <a:r>
              <a:rPr lang="en-US" sz="2400" b="1" dirty="0"/>
              <a:t>Contains all the weights, measures, and calculations of our machine learning training.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7B095-568D-4676-B958-09C51E15F7C1}"/>
              </a:ext>
            </a:extLst>
          </p:cNvPr>
          <p:cNvSpPr txBox="1"/>
          <p:nvPr/>
        </p:nvSpPr>
        <p:spPr>
          <a:xfrm>
            <a:off x="732114" y="4505093"/>
            <a:ext cx="10526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https://covid19-ct-ai.onrender.com/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3433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6FCB1-BBB0-4483-95D0-3F17F78E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9810"/>
            <a:ext cx="8534400" cy="1068898"/>
          </a:xfrm>
        </p:spPr>
        <p:txBody>
          <a:bodyPr/>
          <a:lstStyle/>
          <a:p>
            <a:pPr algn="ctr"/>
            <a:r>
              <a:rPr lang="en-US" dirty="0"/>
              <a:t>Taking on the Challenge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5B3EF-6E7C-4A23-949B-F8BCC1C84B33}"/>
              </a:ext>
            </a:extLst>
          </p:cNvPr>
          <p:cNvSpPr txBox="1"/>
          <p:nvPr/>
        </p:nvSpPr>
        <p:spPr>
          <a:xfrm>
            <a:off x="8451311" y="1254795"/>
            <a:ext cx="36281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</a:t>
            </a:r>
            <a:r>
              <a:rPr lang="en-US" i="1" dirty="0"/>
              <a:t>“To mitigate the inefficiency and shortage of existing tests for COVID-19, we propose this competition to encourage the development of effective Deep Learning techniques to diagnose COVID-19 based on CT images.”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problem in this challenge is to classify each CT image into positive COVID-19 (the image has clinical findings of COVID-19) or negative COVID-19 (the image does not have clinical findings of COVID-19).</a:t>
            </a:r>
          </a:p>
          <a:p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C05CC-47D3-402F-815C-7094160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5" y="1234952"/>
            <a:ext cx="8367676" cy="48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73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839"/>
            <a:ext cx="11701048" cy="133754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</a:t>
            </a:r>
            <a:r>
              <a:rPr lang="en-US" sz="3200" dirty="0"/>
              <a:t>acknowledgements</a:t>
            </a:r>
            <a:br>
              <a:rPr lang="en-US" dirty="0"/>
            </a:b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E487A-6B54-452E-BE45-D5056A510EBB}"/>
              </a:ext>
            </a:extLst>
          </p:cNvPr>
          <p:cNvSpPr txBox="1"/>
          <p:nvPr/>
        </p:nvSpPr>
        <p:spPr>
          <a:xfrm>
            <a:off x="741555" y="1264531"/>
            <a:ext cx="68914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D.R.E.W 👑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Jeremy Howard (fast.ai) 🤖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UCSD School of Medicine 🩺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Healthcare workers in China during the initial outbreak (and beyond) ⚕️</a:t>
            </a:r>
          </a:p>
          <a:p>
            <a:endParaRPr lang="en-US" dirty="0"/>
          </a:p>
        </p:txBody>
      </p:sp>
      <p:pic>
        <p:nvPicPr>
          <p:cNvPr id="6146" name="Picture 2" descr="The words &quot;Thank You!&quot; are written on the sand of a beach.">
            <a:extLst>
              <a:ext uri="{FF2B5EF4-FFF2-40B4-BE49-F238E27FC236}">
                <a16:creationId xmlns:a16="http://schemas.microsoft.com/office/drawing/2014/main" id="{60FD47E9-D6E7-47CC-9691-0C00049A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96" y="3579853"/>
            <a:ext cx="5383716" cy="30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95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76" y="140717"/>
            <a:ext cx="11745032" cy="1528284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 </a:t>
            </a:r>
            <a:r>
              <a:rPr lang="en-US" sz="3200" dirty="0"/>
              <a:t>Questions? Comments?</a:t>
            </a:r>
            <a:br>
              <a:rPr lang="en-US" dirty="0"/>
            </a:br>
            <a:endParaRPr lang="en-US" sz="2800" dirty="0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4E5B289F-1242-465B-BF3A-DEB50D15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357438"/>
            <a:ext cx="65817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6FCB1-BBB0-4483-95D0-3F17F78E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9810"/>
            <a:ext cx="8534400" cy="1068898"/>
          </a:xfrm>
        </p:spPr>
        <p:txBody>
          <a:bodyPr/>
          <a:lstStyle/>
          <a:p>
            <a:pPr algn="ctr"/>
            <a:r>
              <a:rPr lang="en-US" dirty="0"/>
              <a:t>Finding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5B3EF-6E7C-4A23-949B-F8BCC1C84B33}"/>
              </a:ext>
            </a:extLst>
          </p:cNvPr>
          <p:cNvSpPr txBox="1"/>
          <p:nvPr/>
        </p:nvSpPr>
        <p:spPr>
          <a:xfrm>
            <a:off x="7765511" y="1422063"/>
            <a:ext cx="36281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Many interesting open data sets available through the Grand Challenge.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∙ UCSD collected various scans through liaising with local doctors from affected regions in China.</a:t>
            </a:r>
          </a:p>
          <a:p>
            <a:endParaRPr lang="en-US" i="1" dirty="0"/>
          </a:p>
          <a:p>
            <a:r>
              <a:rPr lang="en-US" dirty="0"/>
              <a:t>∙ Not the cleanest, or most comprehensive, data but provided high resolutions for potential deep learning analysis.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∙ Over 700 images, including limited metadata.</a:t>
            </a:r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3FD68-7BBC-47F4-A2CD-0C196527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3921079"/>
            <a:ext cx="6735337" cy="2573458"/>
          </a:xfrm>
          <a:prstGeom prst="rect">
            <a:avLst/>
          </a:prstGeom>
        </p:spPr>
      </p:pic>
      <p:pic>
        <p:nvPicPr>
          <p:cNvPr id="3074" name="Picture 2" descr="How to get into UC San Diego School of Medicine">
            <a:extLst>
              <a:ext uri="{FF2B5EF4-FFF2-40B4-BE49-F238E27FC236}">
                <a16:creationId xmlns:a16="http://schemas.microsoft.com/office/drawing/2014/main" id="{E05305D5-1DB0-46CD-A228-1A7562DD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91" y="999409"/>
            <a:ext cx="4705434" cy="279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1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515" y="103362"/>
            <a:ext cx="8167458" cy="13375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Part 1:</a:t>
            </a:r>
            <a:br>
              <a:rPr lang="en-US" sz="5400" dirty="0"/>
            </a:br>
            <a:r>
              <a:rPr lang="en-US" sz="5400" dirty="0"/>
              <a:t>Metadata analysis</a:t>
            </a:r>
          </a:p>
        </p:txBody>
      </p:sp>
      <p:pic>
        <p:nvPicPr>
          <p:cNvPr id="4098" name="Picture 2" descr="How to Discover and Classify Metadata using Apache Atlas on Amazon EMR">
            <a:extLst>
              <a:ext uri="{FF2B5EF4-FFF2-40B4-BE49-F238E27FC236}">
                <a16:creationId xmlns:a16="http://schemas.microsoft.com/office/drawing/2014/main" id="{09BF5E85-3716-4BAE-A83D-977E8505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1" y="2691279"/>
            <a:ext cx="6096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86A0D09-0E7F-41A2-8974-6A066547F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93" y="1528089"/>
            <a:ext cx="6657278" cy="233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F3BE5-19CB-43A3-BAD9-E28D5AC6827E}"/>
              </a:ext>
            </a:extLst>
          </p:cNvPr>
          <p:cNvSpPr txBox="1"/>
          <p:nvPr/>
        </p:nvSpPr>
        <p:spPr>
          <a:xfrm>
            <a:off x="6740912" y="4560849"/>
            <a:ext cx="47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hope of uncovering trends and relationships within the patients’ medical backgrounds.</a:t>
            </a:r>
          </a:p>
        </p:txBody>
      </p:sp>
    </p:spTree>
    <p:extLst>
      <p:ext uri="{BB962C8B-B14F-4D97-AF65-F5344CB8AC3E}">
        <p14:creationId xmlns:p14="http://schemas.microsoft.com/office/powerpoint/2010/main" val="319303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3" y="89808"/>
            <a:ext cx="8167458" cy="114240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Metadata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9F20D-FDB0-4AE3-9718-297662B4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854"/>
            <a:ext cx="12192000" cy="40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5400A9-B7B1-4781-BB67-593775755158}"/>
              </a:ext>
            </a:extLst>
          </p:cNvPr>
          <p:cNvSpPr txBox="1"/>
          <p:nvPr/>
        </p:nvSpPr>
        <p:spPr>
          <a:xfrm>
            <a:off x="2748776" y="5625790"/>
            <a:ext cx="6830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Result of consolidating data from various sources.</a:t>
            </a:r>
          </a:p>
          <a:p>
            <a:r>
              <a:rPr lang="en-US" dirty="0"/>
              <a:t>∙ Included metadata of scans, but in need of significant                    	cleaning before analysis.</a:t>
            </a:r>
          </a:p>
        </p:txBody>
      </p:sp>
    </p:spTree>
    <p:extLst>
      <p:ext uri="{BB962C8B-B14F-4D97-AF65-F5344CB8AC3E}">
        <p14:creationId xmlns:p14="http://schemas.microsoft.com/office/powerpoint/2010/main" val="162202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3" y="89808"/>
            <a:ext cx="8167458" cy="114240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Metadata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400A9-B7B1-4781-BB67-593775755158}"/>
              </a:ext>
            </a:extLst>
          </p:cNvPr>
          <p:cNvSpPr txBox="1"/>
          <p:nvPr/>
        </p:nvSpPr>
        <p:spPr>
          <a:xfrm>
            <a:off x="6679581" y="2213517"/>
            <a:ext cx="51407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∙ Decided on a focused analysis of Location, Severity (of illness), Age, and Gender.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CCFDD-0F6D-4A41-B470-AB9AFC10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52" y="1232209"/>
            <a:ext cx="5489485" cy="51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3" y="89808"/>
            <a:ext cx="8167458" cy="11424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Hot encoding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400A9-B7B1-4781-BB67-593775755158}"/>
              </a:ext>
            </a:extLst>
          </p:cNvPr>
          <p:cNvSpPr txBox="1"/>
          <p:nvPr/>
        </p:nvSpPr>
        <p:spPr>
          <a:xfrm>
            <a:off x="8068891" y="1678259"/>
            <a:ext cx="40423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∙ Converted ‘Location’, ‘Severity’, ‘Gender’, and ‘Age’ string values into </a:t>
            </a:r>
            <a:r>
              <a:rPr lang="en-US" sz="2800" i="1" dirty="0"/>
              <a:t>hot encodes</a:t>
            </a:r>
            <a:r>
              <a:rPr lang="en-US" sz="2800" dirty="0"/>
              <a:t> in order to prepare for the sklearn analysis.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68282-D3A1-46ED-B029-AAFC92CD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2" y="1468785"/>
            <a:ext cx="7987114" cy="43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9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111" y="-94187"/>
            <a:ext cx="8167458" cy="114240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Not so ‘hot’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400A9-B7B1-4781-BB67-593775755158}"/>
              </a:ext>
            </a:extLst>
          </p:cNvPr>
          <p:cNvSpPr txBox="1"/>
          <p:nvPr/>
        </p:nvSpPr>
        <p:spPr>
          <a:xfrm>
            <a:off x="2793380" y="5297550"/>
            <a:ext cx="71256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∙ Instead of having histograms on the diagonals to display density, we could view the more aesthetically pleasing kernel density estimation(KDE).</a:t>
            </a:r>
          </a:p>
          <a:p>
            <a:r>
              <a:rPr lang="en-US" sz="1600" dirty="0"/>
              <a:t>∙ KDE is a non-parametric way to estimate the probability density function of any variable we wish to view.</a:t>
            </a:r>
          </a:p>
          <a:p>
            <a:r>
              <a:rPr lang="en-US" sz="1600" dirty="0"/>
              <a:t>∙ No visually discernable trends upon initial analysis.</a:t>
            </a:r>
          </a:p>
          <a:p>
            <a:endParaRPr lang="en-US" sz="16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53792-0FA9-434B-A047-65BBFE96E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428" y="858220"/>
            <a:ext cx="8324282" cy="44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5573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1002</Words>
  <Application>Microsoft Office PowerPoint</Application>
  <PresentationFormat>Widescreen</PresentationFormat>
  <Paragraphs>118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Century Gothic</vt:lpstr>
      <vt:lpstr>Wingdings 3</vt:lpstr>
      <vt:lpstr>Slice</vt:lpstr>
      <vt:lpstr>2019-nCoV categorization and prediction:  A deep learning analysis</vt:lpstr>
      <vt:lpstr>2019’s novel coronavirus</vt:lpstr>
      <vt:lpstr>Taking on the Challenge</vt:lpstr>
      <vt:lpstr>Finding the data</vt:lpstr>
      <vt:lpstr>Part 1: Metadata analysis</vt:lpstr>
      <vt:lpstr>Metadata analysis</vt:lpstr>
      <vt:lpstr>Metadata analysis</vt:lpstr>
      <vt:lpstr>Hot encoding needed</vt:lpstr>
      <vt:lpstr>Not so ‘hot’ results</vt:lpstr>
      <vt:lpstr>Not so ‘hot’ results</vt:lpstr>
      <vt:lpstr>Not so ‘hot’ results</vt:lpstr>
      <vt:lpstr>Part 2: ct-scan analysis  using neural networks and machine learning</vt:lpstr>
      <vt:lpstr> what are ct-scans? (Computed tomography)</vt:lpstr>
      <vt:lpstr> what are ct-scans? (Computed tomography)</vt:lpstr>
      <vt:lpstr> Computational data crunching</vt:lpstr>
      <vt:lpstr> horsepower matters</vt:lpstr>
      <vt:lpstr> find your “path”</vt:lpstr>
      <vt:lpstr> “model” behavior</vt:lpstr>
      <vt:lpstr> loading the images</vt:lpstr>
      <vt:lpstr> finding the optimal lr</vt:lpstr>
      <vt:lpstr> Training the model</vt:lpstr>
      <vt:lpstr> time to fine tune our model..</vt:lpstr>
      <vt:lpstr> time to fine tune our model..</vt:lpstr>
      <vt:lpstr> increase resolution to further fine tune our model and prevent overfitting </vt:lpstr>
      <vt:lpstr> increase resolution to further fine tune our model and prevent overfitting </vt:lpstr>
      <vt:lpstr> increase resolution to further fine tune our model and prevent overfitting </vt:lpstr>
      <vt:lpstr> Pretraining model comparisons</vt:lpstr>
      <vt:lpstr> confused? high level overview: </vt:lpstr>
      <vt:lpstr> got the sweet .pkl! Time to deploy! </vt:lpstr>
      <vt:lpstr> acknowledgements </vt:lpstr>
      <vt:lpstr> Questions? Comments?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2019-nCoV categorization and prediction:  A deep learning analysis</dc:title>
  <dc:creator>Shuja Sajjad</dc:creator>
  <cp:lastModifiedBy>Shuja Sajjad</cp:lastModifiedBy>
  <cp:revision>49</cp:revision>
  <dcterms:created xsi:type="dcterms:W3CDTF">2020-05-09T09:13:14Z</dcterms:created>
  <dcterms:modified xsi:type="dcterms:W3CDTF">2020-05-09T17:09:48Z</dcterms:modified>
</cp:coreProperties>
</file>